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65" r:id="rId3"/>
    <p:sldId id="258" r:id="rId4"/>
    <p:sldId id="266" r:id="rId5"/>
    <p:sldId id="259" r:id="rId6"/>
    <p:sldId id="267" r:id="rId7"/>
    <p:sldId id="268" r:id="rId8"/>
    <p:sldId id="270" r:id="rId9"/>
    <p:sldId id="269" r:id="rId10"/>
    <p:sldId id="27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865"/>
  </p:normalViewPr>
  <p:slideViewPr>
    <p:cSldViewPr snapToGrid="0" snapToObjects="1">
      <p:cViewPr varScale="1">
        <p:scale>
          <a:sx n="61" d="100"/>
          <a:sy n="61" d="100"/>
        </p:scale>
        <p:origin x="2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32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10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3539" y="6324600"/>
            <a:ext cx="2560220" cy="365125"/>
          </a:xfrm>
        </p:spPr>
        <p:txBody>
          <a:bodyPr/>
          <a:lstStyle/>
          <a:p>
            <a:fld id="{5CC8096C-64ED-4153-A483-5C02E44AD5C3}" type="datetime1">
              <a:rPr lang="en-US" smtClean="0"/>
              <a:t>10/11/23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19838"/>
            <a:ext cx="398278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814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  <a:lvl2pPr marL="228600" indent="-228600">
              <a:buFont typeface="Arial" panose="020B0604020202020204" pitchFamily="34" charset="0"/>
              <a:buChar char="•"/>
              <a:defRPr/>
            </a:lvl2pPr>
            <a:lvl3pPr marL="228600" indent="-228600">
              <a:buFont typeface="Arial" panose="020B0604020202020204" pitchFamily="34" charset="0"/>
              <a:buChar char="•"/>
              <a:defRPr/>
            </a:lvl3pPr>
            <a:lvl4pPr marL="228600" indent="-228600">
              <a:buFont typeface="Arial" panose="020B0604020202020204" pitchFamily="34" charset="0"/>
              <a:buChar char="•"/>
              <a:defRPr/>
            </a:lvl4pPr>
            <a:lvl5pPr marL="2286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165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09738"/>
            <a:ext cx="1089025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089025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10/11/23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322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5562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10/11/23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89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0863"/>
            <a:ext cx="5157787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01975"/>
            <a:ext cx="5157787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0863"/>
            <a:ext cx="5183188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01975"/>
            <a:ext cx="5183188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10/11/23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4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10/11/23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15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10/11/23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04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98120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10/11/23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482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2209799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10/11/23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753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A4798C7F-C8CA-4799-BF37-3AB4642CDB66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7F0794B-55D3-4D2D-BDE7-4688ED321E42}"/>
              </a:ext>
            </a:extLst>
          </p:cNvPr>
          <p:cNvGrpSpPr/>
          <p:nvPr/>
        </p:nvGrpSpPr>
        <p:grpSpPr>
          <a:xfrm>
            <a:off x="-11413" y="0"/>
            <a:ext cx="12214827" cy="6858000"/>
            <a:chOff x="-6214" y="-1"/>
            <a:chExt cx="12214827" cy="68580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216BB147-20D5-4D93-BDA5-1BC614D6A4B2}"/>
              </a:ext>
            </a:extLst>
          </p:cNvPr>
          <p:cNvSpPr/>
          <p:nvPr/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722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10/11/23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A253F60-DE40-4508-A37A-61331DF1DD5D}"/>
              </a:ext>
            </a:extLst>
          </p:cNvPr>
          <p:cNvSpPr/>
          <p:nvPr/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89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800" kern="120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000" kern="120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11" Type="http://schemas.openxmlformats.org/officeDocument/2006/relationships/image" Target="../media/image24.jpg"/><Relationship Id="rId5" Type="http://schemas.openxmlformats.org/officeDocument/2006/relationships/image" Target="../media/image18.jpg"/><Relationship Id="rId10" Type="http://schemas.openxmlformats.org/officeDocument/2006/relationships/image" Target="../media/image23.jpg"/><Relationship Id="rId4" Type="http://schemas.openxmlformats.org/officeDocument/2006/relationships/image" Target="../media/image17.jpg"/><Relationship Id="rId9" Type="http://schemas.openxmlformats.org/officeDocument/2006/relationships/image" Target="../media/image2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F5A1988B-66EA-AF75-57B3-929267F4BA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606" r="-1" b="18129"/>
          <a:stretch/>
        </p:blipFill>
        <p:spPr>
          <a:xfrm>
            <a:off x="-3146" y="5922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4C33C46E-AC6F-B04B-8EE2-B8AAE8394E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14803" y="4058950"/>
            <a:ext cx="7974719" cy="2713192"/>
          </a:xfrm>
        </p:spPr>
        <p:txBody>
          <a:bodyPr anchor="b">
            <a:normAutofit/>
          </a:bodyPr>
          <a:lstStyle/>
          <a:p>
            <a:pPr algn="r"/>
            <a:r>
              <a:rPr lang="en-US" dirty="0"/>
              <a:t>By Soeb Hussain </a:t>
            </a:r>
          </a:p>
          <a:p>
            <a:pPr algn="r"/>
            <a:r>
              <a:rPr lang="en-US" dirty="0"/>
              <a:t>002747200</a:t>
            </a:r>
          </a:p>
        </p:txBody>
      </p: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5905012" y="-284145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E801B3D6-A684-984A-8FB7-067F995FC41C}"/>
              </a:ext>
            </a:extLst>
          </p:cNvPr>
          <p:cNvSpPr txBox="1">
            <a:spLocks/>
          </p:cNvSpPr>
          <p:nvPr/>
        </p:nvSpPr>
        <p:spPr>
          <a:xfrm>
            <a:off x="162552" y="1604784"/>
            <a:ext cx="4952999" cy="22476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7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354888-4D02-794A-A513-E71416FD4D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71050" y="-31602"/>
            <a:ext cx="9994373" cy="2226244"/>
          </a:xfrm>
        </p:spPr>
        <p:txBody>
          <a:bodyPr anchor="t">
            <a:normAutofit/>
          </a:bodyPr>
          <a:lstStyle/>
          <a:p>
            <a:r>
              <a:rPr lang="en-US" dirty="0"/>
              <a:t>Generative AI</a:t>
            </a:r>
            <a:br>
              <a:rPr lang="en-US" dirty="0"/>
            </a:br>
            <a:r>
              <a:rPr lang="en-US" sz="2400" dirty="0"/>
              <a:t>Assignment 5 – Exploring </a:t>
            </a:r>
            <a:r>
              <a:rPr lang="en-US" sz="2400" dirty="0" err="1"/>
              <a:t>CycleGAN</a:t>
            </a:r>
            <a:r>
              <a:rPr lang="en-US" sz="2400" dirty="0"/>
              <a:t> and </a:t>
            </a:r>
            <a:r>
              <a:rPr lang="en-US" sz="2400" dirty="0" err="1"/>
              <a:t>StyleGAN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95BA1B-D4A8-504D-AAA6-14EE6B261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995" y="1542760"/>
            <a:ext cx="3782652" cy="37286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397E70-90FD-E34C-8F91-E4D3E4A08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0755" y="1590787"/>
            <a:ext cx="4803611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21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31BE6-0E1A-0A4E-ABF2-14B563203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Output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827068-5930-674E-AEFE-072A6B3512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3200" y="711201"/>
            <a:ext cx="56388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B8B35D-3115-2B43-9F79-02C592D83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100" y="1139827"/>
            <a:ext cx="6692900" cy="647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D8D1C7-09A9-0D4F-BA6B-82F30147A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453" y="1809753"/>
            <a:ext cx="9695547" cy="1325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A02AA4-8E78-894F-9BCD-6C473147A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1329" y="3157542"/>
            <a:ext cx="10270671" cy="1494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0BD3EE-AEB5-FA47-A7D3-6246D9EFC2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8989" y="4950636"/>
            <a:ext cx="5203599" cy="17732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FCD6DDA-5B11-EF45-9D56-6695639B741D}"/>
              </a:ext>
            </a:extLst>
          </p:cNvPr>
          <p:cNvSpPr txBox="1">
            <a:spLocks/>
          </p:cNvSpPr>
          <p:nvPr/>
        </p:nvSpPr>
        <p:spPr>
          <a:xfrm>
            <a:off x="137634" y="4392609"/>
            <a:ext cx="107229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Mixing Image with Noise</a:t>
            </a:r>
          </a:p>
        </p:txBody>
      </p:sp>
    </p:spTree>
    <p:extLst>
      <p:ext uri="{BB962C8B-B14F-4D97-AF65-F5344CB8AC3E}">
        <p14:creationId xmlns:p14="http://schemas.microsoft.com/office/powerpoint/2010/main" val="3675466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B19EF-7FF4-614D-868B-3ED4A672A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CycleGAN</a:t>
            </a:r>
            <a:r>
              <a:rPr lang="en-US" dirty="0"/>
              <a:t>, </a:t>
            </a:r>
            <a:r>
              <a:rPr lang="en-US" sz="2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what if Monet Happened upon the little harbor on a cool summer evening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4E5C7-7595-ED4F-9CBD-1833B3BF5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 is to learn a mapping G: X -&gt;Y such that the distribution of images from G(X) is indistinguishable from the distribution Y using an adversarial loss (cycle consistency loss) </a:t>
            </a:r>
          </a:p>
          <a:p>
            <a:endParaRPr lang="en-US" dirty="0"/>
          </a:p>
          <a:p>
            <a:r>
              <a:rPr lang="en-US" dirty="0"/>
              <a:t>Approach of learning to translate an image from a source domain X to a target domain Y in absence of paired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0BADAA-F328-4B4D-8126-E76ECCE74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3" y="4994275"/>
            <a:ext cx="2895600" cy="172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4B1352-B1B7-E447-9A41-ABB277246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8687" y="2751931"/>
            <a:ext cx="16383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7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D6E198-C734-524F-BAF2-3A7B827C4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330" y="-271229"/>
            <a:ext cx="4419600" cy="2240735"/>
          </a:xfrm>
        </p:spPr>
        <p:txBody>
          <a:bodyPr>
            <a:normAutofit/>
          </a:bodyPr>
          <a:lstStyle/>
          <a:p>
            <a:r>
              <a:rPr lang="en-IN" b="0" i="0" dirty="0">
                <a:solidFill>
                  <a:schemeClr val="tx2"/>
                </a:solidFill>
                <a:effectLst/>
                <a:latin typeface="Söhne"/>
              </a:rPr>
              <a:t>Cycle-GAN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65FF7-2B9F-9542-86AA-B1B34C26A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330" y="1246864"/>
            <a:ext cx="10598581" cy="491567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IN" sz="1600" b="0" i="0" dirty="0" err="1">
                <a:solidFill>
                  <a:srgbClr val="374151"/>
                </a:solidFill>
                <a:effectLst/>
                <a:latin typeface="Söhne"/>
              </a:rPr>
              <a:t>CycleGAN</a:t>
            </a:r>
            <a:r>
              <a:rPr lang="en-IN" sz="1600" b="0" i="0" dirty="0">
                <a:solidFill>
                  <a:srgbClr val="374151"/>
                </a:solidFill>
                <a:effectLst/>
                <a:latin typeface="Söhne"/>
              </a:rPr>
              <a:t> architecture consists of two generators and two discriminators</a:t>
            </a:r>
          </a:p>
          <a:p>
            <a:pPr marL="0" indent="0" algn="l">
              <a:buNone/>
            </a:pPr>
            <a:r>
              <a:rPr lang="en-IN" sz="1600" b="0" i="0" dirty="0">
                <a:solidFill>
                  <a:srgbClr val="374151"/>
                </a:solidFill>
                <a:effectLst/>
                <a:latin typeface="Söhne"/>
              </a:rPr>
              <a:t>Generator 1: Translates images from Domain A to Domain B</a:t>
            </a:r>
          </a:p>
          <a:p>
            <a:pPr marL="0" indent="0" algn="l">
              <a:buNone/>
            </a:pPr>
            <a:r>
              <a:rPr lang="en-IN" sz="1600" b="0" i="0" dirty="0">
                <a:solidFill>
                  <a:srgbClr val="374151"/>
                </a:solidFill>
                <a:effectLst/>
                <a:latin typeface="Söhne"/>
              </a:rPr>
              <a:t>Generator 2: Translates images from Domain B to Domain A</a:t>
            </a:r>
          </a:p>
          <a:p>
            <a:pPr marL="0" indent="0" algn="l">
              <a:buNone/>
            </a:pPr>
            <a:r>
              <a:rPr lang="en-IN" sz="1600" b="0" i="0" dirty="0">
                <a:solidFill>
                  <a:srgbClr val="374151"/>
                </a:solidFill>
                <a:effectLst/>
                <a:latin typeface="Söhne"/>
              </a:rPr>
              <a:t>Discriminator 1: Distinguishes real Domain B images from generated ones</a:t>
            </a:r>
          </a:p>
          <a:p>
            <a:pPr marL="0" indent="0" algn="l">
              <a:buNone/>
            </a:pPr>
            <a:r>
              <a:rPr lang="en-IN" sz="1600" b="0" i="0" dirty="0">
                <a:solidFill>
                  <a:srgbClr val="374151"/>
                </a:solidFill>
                <a:effectLst/>
                <a:latin typeface="Söhne"/>
              </a:rPr>
              <a:t>Discriminator 2: Distinguishes real Domain A images from generated ones</a:t>
            </a:r>
          </a:p>
          <a:p>
            <a:pPr marL="0" indent="0" algn="l">
              <a:buNone/>
            </a:pPr>
            <a:r>
              <a:rPr lang="en-IN" sz="1600" b="0" i="0" dirty="0">
                <a:solidFill>
                  <a:srgbClr val="374151"/>
                </a:solidFill>
                <a:effectLst/>
                <a:latin typeface="Söhne"/>
              </a:rPr>
              <a:t>The cycle-consistency loss enforces that going from A to B and back to A should be close to the original image</a:t>
            </a:r>
          </a:p>
          <a:p>
            <a:pPr marL="0" indent="0" algn="l">
              <a:buNone/>
            </a:pPr>
            <a:endParaRPr lang="en-IN" sz="16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indent="0" algn="l">
              <a:buNone/>
            </a:pPr>
            <a:r>
              <a:rPr lang="en-IN" sz="1600" b="0" i="0" dirty="0">
                <a:solidFill>
                  <a:srgbClr val="374151"/>
                </a:solidFill>
                <a:effectLst/>
                <a:latin typeface="Söhne"/>
              </a:rPr>
              <a:t>Key Features:</a:t>
            </a:r>
          </a:p>
          <a:p>
            <a:pPr marL="0" indent="0" algn="l">
              <a:buNone/>
            </a:pPr>
            <a:r>
              <a:rPr lang="en-IN" sz="1600" b="0" i="0" dirty="0">
                <a:solidFill>
                  <a:srgbClr val="374151"/>
                </a:solidFill>
                <a:effectLst/>
                <a:latin typeface="Söhne"/>
              </a:rPr>
              <a:t>Unpaired image translation (no need for matching pairs of images)</a:t>
            </a:r>
          </a:p>
          <a:p>
            <a:pPr marL="0" indent="0" algn="l">
              <a:buNone/>
            </a:pPr>
            <a:r>
              <a:rPr lang="en-IN" sz="1600" b="0" i="0" dirty="0">
                <a:solidFill>
                  <a:srgbClr val="374151"/>
                </a:solidFill>
                <a:effectLst/>
                <a:latin typeface="Söhne"/>
              </a:rPr>
              <a:t>Cycle-consistency: Ensures that translating from Domain A to B and back to A yields the original image</a:t>
            </a:r>
          </a:p>
          <a:p>
            <a:pPr marL="0" indent="0" algn="l">
              <a:buNone/>
            </a:pPr>
            <a:endParaRPr lang="en-IN" sz="16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indent="0" algn="l">
              <a:buNone/>
            </a:pPr>
            <a:r>
              <a:rPr lang="en-IN" sz="1600" dirty="0">
                <a:solidFill>
                  <a:srgbClr val="374151"/>
                </a:solidFill>
                <a:latin typeface="Söhne"/>
              </a:rPr>
              <a:t>Objective function: adversarial loss + cycle consistency loss </a:t>
            </a:r>
            <a:endParaRPr lang="en-IN" sz="16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IN" sz="1600" b="0" i="0" dirty="0">
              <a:solidFill>
                <a:srgbClr val="374151"/>
              </a:solidFill>
              <a:effectLst/>
              <a:latin typeface="Söhne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1600" b="0" i="0" dirty="0">
              <a:solidFill>
                <a:schemeClr val="tx2"/>
              </a:solidFill>
              <a:effectLst/>
              <a:latin typeface="Söhn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513733-F94D-0444-8F49-0FC5B7016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138" y="5862482"/>
            <a:ext cx="3573653" cy="9096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4DBF2A-24D5-AB49-BFCF-E9B80E17F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098" y="923341"/>
            <a:ext cx="4343400" cy="1892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CD6BD5-D13D-884E-8CBB-5A6531CBB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3472" y="1286096"/>
            <a:ext cx="6858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68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CA300-A417-CD46-919E-2967AF023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6FED2-30C0-874E-8182-299DF1A28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LR 2e-4, beta1 0.5 and beta2 0.999</a:t>
            </a:r>
          </a:p>
          <a:p>
            <a:r>
              <a:rPr lang="en-US" dirty="0"/>
              <a:t>Adam optimizer used </a:t>
            </a:r>
          </a:p>
          <a:p>
            <a:r>
              <a:rPr lang="en-US" dirty="0"/>
              <a:t>Epochs 100</a:t>
            </a:r>
          </a:p>
          <a:p>
            <a:r>
              <a:rPr lang="en-US" dirty="0"/>
              <a:t>Decay-epoch 20</a:t>
            </a:r>
          </a:p>
        </p:txBody>
      </p:sp>
      <p:pic>
        <p:nvPicPr>
          <p:cNvPr id="5" name="Picture 4" descr="A collage of images&#10;&#10;Description automatically generated">
            <a:extLst>
              <a:ext uri="{FF2B5EF4-FFF2-40B4-BE49-F238E27FC236}">
                <a16:creationId xmlns:a16="http://schemas.microsoft.com/office/drawing/2014/main" id="{5E67215C-395B-E047-B897-05369286B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1636" y="187382"/>
            <a:ext cx="2603500" cy="2082800"/>
          </a:xfrm>
          <a:prstGeom prst="rect">
            <a:avLst/>
          </a:prstGeom>
        </p:spPr>
      </p:pic>
      <p:pic>
        <p:nvPicPr>
          <p:cNvPr id="7" name="Picture 6" descr="A collage of different images&#10;&#10;Description automatically generated">
            <a:extLst>
              <a:ext uri="{FF2B5EF4-FFF2-40B4-BE49-F238E27FC236}">
                <a16:creationId xmlns:a16="http://schemas.microsoft.com/office/drawing/2014/main" id="{E75BAF98-4A3D-374A-8F4F-A611EB272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806" y="2270182"/>
            <a:ext cx="2603500" cy="2082800"/>
          </a:xfrm>
          <a:prstGeom prst="rect">
            <a:avLst/>
          </a:prstGeom>
        </p:spPr>
      </p:pic>
      <p:pic>
        <p:nvPicPr>
          <p:cNvPr id="9" name="Picture 8" descr="A collage of different images&#10;&#10;Description automatically generated">
            <a:extLst>
              <a:ext uri="{FF2B5EF4-FFF2-40B4-BE49-F238E27FC236}">
                <a16:creationId xmlns:a16="http://schemas.microsoft.com/office/drawing/2014/main" id="{7AA9AB51-19A6-C443-A6BB-0C51CB989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2102" y="4352982"/>
            <a:ext cx="2603500" cy="2082800"/>
          </a:xfrm>
          <a:prstGeom prst="rect">
            <a:avLst/>
          </a:prstGeom>
        </p:spPr>
      </p:pic>
      <p:pic>
        <p:nvPicPr>
          <p:cNvPr id="11" name="Picture 10" descr="A collage of different images of different landscapes&#10;&#10;Description automatically generated">
            <a:extLst>
              <a:ext uri="{FF2B5EF4-FFF2-40B4-BE49-F238E27FC236}">
                <a16:creationId xmlns:a16="http://schemas.microsoft.com/office/drawing/2014/main" id="{D66AE78C-2965-3048-9FB3-50E0D11EB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6934" y="4320400"/>
            <a:ext cx="2603500" cy="2082800"/>
          </a:xfrm>
          <a:prstGeom prst="rect">
            <a:avLst/>
          </a:prstGeom>
        </p:spPr>
      </p:pic>
      <p:pic>
        <p:nvPicPr>
          <p:cNvPr id="13" name="Picture 12" descr="A collage of different images&#10;&#10;Description automatically generated">
            <a:extLst>
              <a:ext uri="{FF2B5EF4-FFF2-40B4-BE49-F238E27FC236}">
                <a16:creationId xmlns:a16="http://schemas.microsoft.com/office/drawing/2014/main" id="{8A51B303-7E45-F144-AEFE-2DA215465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4479" y="4320400"/>
            <a:ext cx="2603500" cy="2082800"/>
          </a:xfrm>
          <a:prstGeom prst="rect">
            <a:avLst/>
          </a:prstGeom>
        </p:spPr>
      </p:pic>
      <p:pic>
        <p:nvPicPr>
          <p:cNvPr id="15" name="Picture 14" descr="A collage of different images of different landscapes&#10;&#10;Description automatically generated">
            <a:extLst>
              <a:ext uri="{FF2B5EF4-FFF2-40B4-BE49-F238E27FC236}">
                <a16:creationId xmlns:a16="http://schemas.microsoft.com/office/drawing/2014/main" id="{01625F20-0F2B-D24D-9B21-8F62F40E42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201" y="4320400"/>
            <a:ext cx="26035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064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Rectangle 19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0" name="Freeform: Shape 22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2" name="Freeform: Shape 23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63F76E1C-FC69-44F6-935D-9FD6397B50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AB3C4E00-6B18-4CF8-9DC2-021622967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77E7ABFD-4E2F-460B-8571-E350D0FC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23C184D3-4C2A-44EE-A262-2E3C6842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86C4B643-3D84-4CB1-BEEE-CB9B1D35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FB398A65-DA43-4776-BDAA-279642F5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69646011-DF03-4FDE-B8BB-0AE0F89F34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2540D352-E7ED-47DC-BE8E-C9FEF77A5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16DB5D5B-5AE4-4DAB-8141-FCDB662317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58EEF6B7-AD60-428F-B6B8-2238AA57D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CF98CDB8-6AD1-4729-8490-32C346B656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EB8E25F4-254A-4197-9ADB-F0C5ADBE4C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E06A3F39-2E01-4422-9A9B-45B4EF2F97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B89EE711-BFF1-4294-9012-82022ED73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3586C175-76D7-4C6F-807C-C70ED98478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395DB0DA-F298-46F5-859B-F63BFF39C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BB802C45-F77C-47E5-92CF-B8E7CC17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24382CF-AB3E-45B3-B1DE-A048D6B45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8C7406E1-9B70-4704-ADE3-164CA49C1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F74B1505-38F1-43E4-A215-624F3C28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A10358C0-5CC8-4841-B5E4-E72FC83FB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D6938537-63B0-45D6-8D4B-12C7CBB4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8015E06D-5EA4-41D7-81ED-46FC62E30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DBC5760A-F5E0-4888-9EE8-99457C481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EB505B7F-5D39-4E4A-8824-3B1A01564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AB7C9669-FA4D-4891-BD61-BA8A3D639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252FB45-210F-4354-9D8E-005E2578B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DE3F9A75-1D01-443A-813C-F9CE58F56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5A3E4BAE-6E09-4139-9A77-C0BCAB270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5A77689-BF30-4CAF-8EE7-92A3A1E87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3097EE4C-0335-4AA3-BF62-E15062FFC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7" name="Freeform: Shape 266">
            <a:extLst>
              <a:ext uri="{FF2B5EF4-FFF2-40B4-BE49-F238E27FC236}">
                <a16:creationId xmlns:a16="http://schemas.microsoft.com/office/drawing/2014/main" id="{62FC2A78-9BA8-46A3-B2FC-D2536540C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12F6BB95-E3D7-4E0D-B657-19A7A700D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4BB59D20-8878-4BE1-A373-5A06B03A0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5FC95D79-E360-4A9D-9734-36CBC93E7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DA35E6A9-BB47-4AF0-9704-34A3E3332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0E9E767C-C7A3-4C9E-BB5A-A6C7A55CB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514E9D6E-9E89-4243-9ABF-D53E899D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B763B0DB-5EDC-4940-914A-B1AEB112E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72A229E1-C295-4D87-8D5A-8D23A49E7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B191967F-41E6-4FB0-8EDD-887461FDE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8488BC40-49ED-4A65-BFDD-42C2380ACE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3B9873C2-1A36-4C3B-A846-B2DE9329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AF554750-AAD3-49D1-94C7-97D45697E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1D14B09A-44BF-46D9-94A1-76D33A391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7ADE71B3-A935-4125-A959-9B82465AE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909AC835-5101-4FBA-9BDB-1E4D1DF7E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26DFCDBC-985F-4743-833F-BD55DDC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E116F6F7-AD3C-43D6-B98D-44897F0EB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190822A4-6A86-4617-A472-CE7F9A0BB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89CD6272-DC88-46BD-BAF4-0CA0DD4DB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33F1AD65-F542-413F-9CBD-C2533F717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9E5DB73A-E5E6-4F3C-AA74-78F7C5282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DBC080D5-DE50-4633-A72B-29C94D623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615F852F-3D9E-4F8E-B38C-3A3FE5A00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947B63D4-9AD6-4481-B5C7-03A9A1B8A7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6B7CEAE6-B9C0-42D7-8770-69D8A3D06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35E117AB-9AD5-4F2A-8CE9-55DD704E7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AA9F1B50-E102-4170-B38D-DC2396664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18834EA0-11D6-48D2-9885-36869DDFBA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759B5C28-9F05-4598-B55E-100BAA982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2BD7EE85-29AF-444F-B17B-299BBAFC0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300" name="Rectangle 299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04" name="Right Triangle 303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Flowchart: Document 305">
            <a:extLst>
              <a:ext uri="{FF2B5EF4-FFF2-40B4-BE49-F238E27FC236}">
                <a16:creationId xmlns:a16="http://schemas.microsoft.com/office/drawing/2014/main" id="{41FB6F01-9581-4ED4-833E-048E9F3C8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96105" y="1562107"/>
            <a:ext cx="6858000" cy="3733791"/>
          </a:xfrm>
          <a:prstGeom prst="flowChartDocument">
            <a:avLst/>
          </a:pr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D75C462-1AE2-5D4B-84A9-EFE1C94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919" y="483591"/>
            <a:ext cx="7824677" cy="22321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000" dirty="0"/>
              <a:t>Generated new Images</a:t>
            </a:r>
            <a:br>
              <a:rPr lang="en-US" sz="5000" dirty="0"/>
            </a:br>
            <a:endParaRPr lang="en-US" sz="5000" dirty="0"/>
          </a:p>
        </p:txBody>
      </p:sp>
      <p:pic>
        <p:nvPicPr>
          <p:cNvPr id="4" name="Picture 3" descr="A tree in a field&#10;&#10;Description automatically generated">
            <a:extLst>
              <a:ext uri="{FF2B5EF4-FFF2-40B4-BE49-F238E27FC236}">
                <a16:creationId xmlns:a16="http://schemas.microsoft.com/office/drawing/2014/main" id="{824B430D-C4EB-074F-A169-F2D34B38C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5715" y="2113432"/>
            <a:ext cx="1625600" cy="1625600"/>
          </a:xfrm>
          <a:prstGeom prst="rect">
            <a:avLst/>
          </a:prstGeom>
        </p:spPr>
      </p:pic>
      <p:pic>
        <p:nvPicPr>
          <p:cNvPr id="8" name="Picture 7" descr="A mountain range with a trail&#10;&#10;Description automatically generated with medium confidence">
            <a:extLst>
              <a:ext uri="{FF2B5EF4-FFF2-40B4-BE49-F238E27FC236}">
                <a16:creationId xmlns:a16="http://schemas.microsoft.com/office/drawing/2014/main" id="{BBD55D3E-E418-1B4F-A492-20CE30066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9319" y="4201916"/>
            <a:ext cx="1625600" cy="1625600"/>
          </a:xfrm>
          <a:prstGeom prst="rect">
            <a:avLst/>
          </a:prstGeom>
        </p:spPr>
      </p:pic>
      <p:pic>
        <p:nvPicPr>
          <p:cNvPr id="10" name="Picture 9" descr="A flower bed in a city&#10;&#10;Description automatically generated">
            <a:extLst>
              <a:ext uri="{FF2B5EF4-FFF2-40B4-BE49-F238E27FC236}">
                <a16:creationId xmlns:a16="http://schemas.microsoft.com/office/drawing/2014/main" id="{CE131323-74A8-AB42-BA5A-BB6FE9019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310" y="2044017"/>
            <a:ext cx="1625600" cy="1625600"/>
          </a:xfrm>
          <a:prstGeom prst="rect">
            <a:avLst/>
          </a:prstGeom>
        </p:spPr>
      </p:pic>
      <p:pic>
        <p:nvPicPr>
          <p:cNvPr id="12" name="Picture 11" descr="A night sky with stars&#10;&#10;Description automatically generated">
            <a:extLst>
              <a:ext uri="{FF2B5EF4-FFF2-40B4-BE49-F238E27FC236}">
                <a16:creationId xmlns:a16="http://schemas.microsoft.com/office/drawing/2014/main" id="{925EBB54-5467-EA45-8D20-FAA296618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5167" y="2145922"/>
            <a:ext cx="1625600" cy="1625600"/>
          </a:xfrm>
          <a:prstGeom prst="rect">
            <a:avLst/>
          </a:prstGeom>
        </p:spPr>
      </p:pic>
      <p:pic>
        <p:nvPicPr>
          <p:cNvPr id="14" name="Picture 13" descr="A wooden path through a forest&#10;&#10;Description automatically generated">
            <a:extLst>
              <a:ext uri="{FF2B5EF4-FFF2-40B4-BE49-F238E27FC236}">
                <a16:creationId xmlns:a16="http://schemas.microsoft.com/office/drawing/2014/main" id="{6EEB08EF-F051-024E-BD58-8D12DB7206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8053" y="4142211"/>
            <a:ext cx="1625600" cy="1625600"/>
          </a:xfrm>
          <a:prstGeom prst="rect">
            <a:avLst/>
          </a:prstGeom>
        </p:spPr>
      </p:pic>
      <p:pic>
        <p:nvPicPr>
          <p:cNvPr id="16" name="Picture 15" descr="A landscape with trees and a river&#10;&#10;Description automatically generated with medium confidence">
            <a:extLst>
              <a:ext uri="{FF2B5EF4-FFF2-40B4-BE49-F238E27FC236}">
                <a16:creationId xmlns:a16="http://schemas.microsoft.com/office/drawing/2014/main" id="{EFF3BD9C-D5C3-C548-911C-BB55BB7709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8053" y="2078878"/>
            <a:ext cx="1625600" cy="1625600"/>
          </a:xfrm>
          <a:prstGeom prst="rect">
            <a:avLst/>
          </a:prstGeom>
        </p:spPr>
      </p:pic>
      <p:pic>
        <p:nvPicPr>
          <p:cNvPr id="18" name="Picture 17" descr="A mountain range with snow on it&#10;&#10;Description automatically generated">
            <a:extLst>
              <a:ext uri="{FF2B5EF4-FFF2-40B4-BE49-F238E27FC236}">
                <a16:creationId xmlns:a16="http://schemas.microsoft.com/office/drawing/2014/main" id="{55DB152D-4995-9B4E-B54C-94D4523D55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9811" y="2093641"/>
            <a:ext cx="1625600" cy="1625600"/>
          </a:xfrm>
          <a:prstGeom prst="rect">
            <a:avLst/>
          </a:prstGeom>
        </p:spPr>
      </p:pic>
      <p:pic>
        <p:nvPicPr>
          <p:cNvPr id="20" name="Picture 19" descr="A waterfall in a rocky area&#10;&#10;Description automatically generated">
            <a:extLst>
              <a:ext uri="{FF2B5EF4-FFF2-40B4-BE49-F238E27FC236}">
                <a16:creationId xmlns:a16="http://schemas.microsoft.com/office/drawing/2014/main" id="{29421815-E699-8F47-A458-7D22DCDA39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79464" y="4201916"/>
            <a:ext cx="1625600" cy="1625600"/>
          </a:xfrm>
          <a:prstGeom prst="rect">
            <a:avLst/>
          </a:prstGeom>
        </p:spPr>
      </p:pic>
      <p:pic>
        <p:nvPicPr>
          <p:cNvPr id="22" name="Picture 21" descr="A low angle view of a forest&#10;&#10;Description automatically generated">
            <a:extLst>
              <a:ext uri="{FF2B5EF4-FFF2-40B4-BE49-F238E27FC236}">
                <a16:creationId xmlns:a16="http://schemas.microsoft.com/office/drawing/2014/main" id="{5C1F19FC-D157-6B4E-984D-81DA716E3A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6157" y="4117983"/>
            <a:ext cx="1625600" cy="1625600"/>
          </a:xfrm>
          <a:prstGeom prst="rect">
            <a:avLst/>
          </a:prstGeom>
        </p:spPr>
      </p:pic>
      <p:pic>
        <p:nvPicPr>
          <p:cNvPr id="26" name="Picture 25" descr="A city skyline with tall buildings&#10;&#10;Description automatically generated">
            <a:extLst>
              <a:ext uri="{FF2B5EF4-FFF2-40B4-BE49-F238E27FC236}">
                <a16:creationId xmlns:a16="http://schemas.microsoft.com/office/drawing/2014/main" id="{D611C859-776D-CD45-9190-014E8E5BFC7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05407" y="4201916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004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B19EF-7FF4-614D-868B-3ED4A672A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Style GAN </a:t>
            </a:r>
            <a:endParaRPr lang="en-US" sz="2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4E5C7-7595-ED4F-9CBD-1833B3BF5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architecture leads to an automatically learned, unsupervised separation of high level attributes and stochastic variation in the generated images</a:t>
            </a:r>
          </a:p>
          <a:p>
            <a:r>
              <a:rPr lang="en-US" dirty="0"/>
              <a:t>Traditionally, a latent code is provided to the generator through an input layer, this design omitted the input layer altogether and start from a learned constant instead.</a:t>
            </a:r>
          </a:p>
          <a:p>
            <a:r>
              <a:rPr lang="en-US" dirty="0"/>
              <a:t>Discriminator will be like previous GANs, the novelty is on Generator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916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1C0F8F-95DB-D748-ABA3-76148700F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Generator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FC8FD-EADC-B64E-89F1-7EF6A5848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3264832"/>
            <a:ext cx="4419600" cy="2983568"/>
          </a:xfrm>
        </p:spPr>
        <p:txBody>
          <a:bodyPr>
            <a:normAutofit lnSpcReduction="10000"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Latent noise passed through a collection of fully connected </a:t>
            </a:r>
            <a:r>
              <a:rPr lang="en-US" sz="1800" dirty="0" err="1">
                <a:solidFill>
                  <a:schemeClr val="tx2"/>
                </a:solidFill>
              </a:rPr>
              <a:t>layerkeeping</a:t>
            </a:r>
            <a:r>
              <a:rPr lang="en-US" sz="1800" dirty="0">
                <a:solidFill>
                  <a:schemeClr val="tx2"/>
                </a:solidFill>
              </a:rPr>
              <a:t> the dimension same as 512</a:t>
            </a:r>
          </a:p>
          <a:p>
            <a:r>
              <a:rPr lang="en-US" sz="1800" dirty="0">
                <a:solidFill>
                  <a:schemeClr val="tx2"/>
                </a:solidFill>
              </a:rPr>
              <a:t>Leads to a more dis-entangled latent space</a:t>
            </a:r>
          </a:p>
          <a:p>
            <a:r>
              <a:rPr lang="en-US" sz="1800" dirty="0">
                <a:solidFill>
                  <a:schemeClr val="tx2"/>
                </a:solidFill>
              </a:rPr>
              <a:t>Noise is standard normal distribution </a:t>
            </a:r>
          </a:p>
          <a:p>
            <a:r>
              <a:rPr lang="en-US" sz="1800" dirty="0" err="1">
                <a:solidFill>
                  <a:schemeClr val="tx2"/>
                </a:solidFill>
              </a:rPr>
              <a:t>ProGAN</a:t>
            </a:r>
            <a:r>
              <a:rPr lang="en-US" sz="1800" dirty="0">
                <a:solidFill>
                  <a:schemeClr val="tx2"/>
                </a:solidFill>
              </a:rPr>
              <a:t>, </a:t>
            </a:r>
            <a:r>
              <a:rPr lang="en-US" sz="1800" dirty="0" err="1">
                <a:solidFill>
                  <a:schemeClr val="tx2"/>
                </a:solidFill>
              </a:rPr>
              <a:t>pixelNorm</a:t>
            </a:r>
            <a:r>
              <a:rPr lang="en-US" sz="1800" dirty="0">
                <a:solidFill>
                  <a:schemeClr val="tx2"/>
                </a:solidFill>
              </a:rPr>
              <a:t> is replaced by adaptive instance normalization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2F8C72-EF94-3F40-A9B4-660288F3F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105" y="732348"/>
            <a:ext cx="6657024" cy="554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72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F759B-A417-C54A-A267-F176D66F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Mixing Noise to generated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73CB6-CA40-F64E-B9B8-819E0A086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Alpha controls how much noise can be added to the new image</a:t>
            </a:r>
          </a:p>
          <a:p>
            <a:r>
              <a:rPr lang="en-US" dirty="0"/>
              <a:t>Block B multiply the noise to weight before adding it to the image (learned per channel scaling factor)</a:t>
            </a:r>
          </a:p>
          <a:p>
            <a:r>
              <a:rPr lang="en-US" dirty="0"/>
              <a:t>Block A is learned Affine Transformation</a:t>
            </a:r>
          </a:p>
          <a:p>
            <a:r>
              <a:rPr lang="en-US" dirty="0"/>
              <a:t>Mapping network consist of 8 layers (MLP) and Synthesis Layer consist of 18 layers</a:t>
            </a:r>
          </a:p>
          <a:p>
            <a:r>
              <a:rPr lang="en-US" dirty="0"/>
              <a:t>Parameter 26.2M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698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75BCC-0D87-824E-8323-55E4DAA82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19E9A-2846-1F48-8ACE-2E31897DF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set FFHQ</a:t>
            </a:r>
          </a:p>
          <a:p>
            <a:r>
              <a:rPr lang="en-US" dirty="0"/>
              <a:t>Discriminator reused from </a:t>
            </a:r>
            <a:r>
              <a:rPr lang="en-US" dirty="0" err="1"/>
              <a:t>proGAN</a:t>
            </a:r>
            <a:r>
              <a:rPr lang="en-US" dirty="0"/>
              <a:t> </a:t>
            </a:r>
            <a:r>
              <a:rPr lang="en-US" dirty="0" err="1"/>
              <a:t>Karras</a:t>
            </a:r>
            <a:r>
              <a:rPr lang="en-US" dirty="0"/>
              <a:t> et al </a:t>
            </a:r>
          </a:p>
          <a:p>
            <a:r>
              <a:rPr lang="en-US" dirty="0"/>
              <a:t>Time one week </a:t>
            </a:r>
          </a:p>
          <a:p>
            <a:r>
              <a:rPr lang="en-US" dirty="0"/>
              <a:t>8 Tesla V100 GPUs </a:t>
            </a:r>
          </a:p>
          <a:p>
            <a:r>
              <a:rPr lang="en-US" dirty="0"/>
              <a:t>LR 0.002</a:t>
            </a:r>
          </a:p>
          <a:p>
            <a:r>
              <a:rPr lang="en-US" dirty="0"/>
              <a:t>Leaky </a:t>
            </a:r>
            <a:r>
              <a:rPr lang="en-US" dirty="0" err="1"/>
              <a:t>relu</a:t>
            </a:r>
            <a:r>
              <a:rPr lang="en-US" dirty="0"/>
              <a:t> alpha 0.2</a:t>
            </a:r>
          </a:p>
          <a:p>
            <a:r>
              <a:rPr lang="en-US" dirty="0"/>
              <a:t>Loss changed from WGAN_GP -&gt; </a:t>
            </a:r>
            <a:r>
              <a:rPr lang="en-US" dirty="0" err="1"/>
              <a:t>GANloss</a:t>
            </a:r>
            <a:r>
              <a:rPr lang="en-US" dirty="0"/>
              <a:t> + R1 </a:t>
            </a:r>
          </a:p>
        </p:txBody>
      </p:sp>
    </p:spTree>
    <p:extLst>
      <p:ext uri="{BB962C8B-B14F-4D97-AF65-F5344CB8AC3E}">
        <p14:creationId xmlns:p14="http://schemas.microsoft.com/office/powerpoint/2010/main" val="1150441412"/>
      </p:ext>
    </p:extLst>
  </p:cSld>
  <p:clrMapOvr>
    <a:masterClrMapping/>
  </p:clrMapOvr>
</p:sld>
</file>

<file path=ppt/theme/theme1.xml><?xml version="1.0" encoding="utf-8"?>
<a:theme xmlns:a="http://schemas.openxmlformats.org/drawingml/2006/main" name="Sine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8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Custom 49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VTI" id="{8435B2A2-1BD5-4C05-93E5-3C5388B709E3}" vid="{0D704B13-63FE-4848-A298-6B7359B9565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430</Words>
  <Application>Microsoft Macintosh PowerPoint</Application>
  <PresentationFormat>Widescreen</PresentationFormat>
  <Paragraphs>51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Avenir Next LT Pro</vt:lpstr>
      <vt:lpstr>Posterama</vt:lpstr>
      <vt:lpstr>Söhne</vt:lpstr>
      <vt:lpstr>SineVTI</vt:lpstr>
      <vt:lpstr>Generative AI Assignment 5 – Exploring CycleGAN and StyleGAN</vt:lpstr>
      <vt:lpstr>CycleGAN, what if Monet Happened upon the little harbor on a cool summer evening</vt:lpstr>
      <vt:lpstr>Cycle-GAN</vt:lpstr>
      <vt:lpstr>Training </vt:lpstr>
      <vt:lpstr>Generated new Images </vt:lpstr>
      <vt:lpstr>Style GAN </vt:lpstr>
      <vt:lpstr>Generator Architecture</vt:lpstr>
      <vt:lpstr>Mixing Noise to generated Image</vt:lpstr>
      <vt:lpstr>Training Detail</vt:lpstr>
      <vt:lpstr>Training Output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AI Assignment 2 - NLP and CV  </dc:title>
  <dc:creator>Soeb Hussain</dc:creator>
  <cp:lastModifiedBy>Soeb Hussain</cp:lastModifiedBy>
  <cp:revision>6</cp:revision>
  <dcterms:created xsi:type="dcterms:W3CDTF">2023-09-20T20:35:54Z</dcterms:created>
  <dcterms:modified xsi:type="dcterms:W3CDTF">2023-10-12T00:02:53Z</dcterms:modified>
</cp:coreProperties>
</file>